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61" r:id="rId2"/>
    <p:sldId id="273" r:id="rId3"/>
    <p:sldId id="265" r:id="rId4"/>
    <p:sldId id="258" r:id="rId5"/>
    <p:sldId id="284" r:id="rId6"/>
    <p:sldId id="259" r:id="rId7"/>
    <p:sldId id="262" r:id="rId8"/>
    <p:sldId id="263" r:id="rId9"/>
    <p:sldId id="288" r:id="rId10"/>
    <p:sldId id="276" r:id="rId11"/>
    <p:sldId id="271" r:id="rId12"/>
    <p:sldId id="289" r:id="rId13"/>
    <p:sldId id="290" r:id="rId14"/>
    <p:sldId id="291" r:id="rId15"/>
    <p:sldId id="292" r:id="rId16"/>
    <p:sldId id="294" r:id="rId17"/>
    <p:sldId id="305" r:id="rId18"/>
    <p:sldId id="306" r:id="rId19"/>
    <p:sldId id="295" r:id="rId20"/>
    <p:sldId id="296" r:id="rId21"/>
    <p:sldId id="307" r:id="rId22"/>
    <p:sldId id="308" r:id="rId23"/>
    <p:sldId id="269" r:id="rId24"/>
    <p:sldId id="270" r:id="rId25"/>
    <p:sldId id="274" r:id="rId26"/>
    <p:sldId id="27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7" autoAdjust="0"/>
    <p:restoredTop sz="93357" autoAdjust="0"/>
  </p:normalViewPr>
  <p:slideViewPr>
    <p:cSldViewPr snapToGrid="0">
      <p:cViewPr varScale="1">
        <p:scale>
          <a:sx n="69" d="100"/>
          <a:sy n="69" d="100"/>
        </p:scale>
        <p:origin x="-130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E29B61-6F04-40C9-9F1E-5CBC75D113F0}" type="datetimeFigureOut">
              <a:rPr lang="en-US" smtClean="0"/>
              <a:t>9/8/2016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943642-DF32-4D3E-A223-B6F2D68F4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298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43642-DF32-4D3E-A223-B6F2D68F491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266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43642-DF32-4D3E-A223-B6F2D68F491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466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43642-DF32-4D3E-A223-B6F2D68F491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4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43642-DF32-4D3E-A223-B6F2D68F491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1524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43642-DF32-4D3E-A223-B6F2D68F491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8915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/>
              <a:t>ইন্টারঅ্যাকটিভ</a:t>
            </a:r>
            <a:r>
              <a:rPr lang="en-US" sz="1200" dirty="0" smtClean="0"/>
              <a:t> </a:t>
            </a:r>
            <a:r>
              <a:rPr lang="en-US" sz="1200" dirty="0" err="1" smtClean="0"/>
              <a:t>মাল্টিমিডিয়া</a:t>
            </a:r>
            <a:r>
              <a:rPr lang="en-US" sz="1200" dirty="0" smtClean="0"/>
              <a:t> </a:t>
            </a:r>
            <a:r>
              <a:rPr lang="en-US" sz="1200" dirty="0" err="1" smtClean="0"/>
              <a:t>হল</a:t>
            </a:r>
            <a:r>
              <a:rPr lang="en-US" sz="1200" dirty="0" smtClean="0"/>
              <a:t> </a:t>
            </a:r>
            <a:r>
              <a:rPr lang="en-US" sz="1200" dirty="0" err="1" smtClean="0"/>
              <a:t>সেই</a:t>
            </a:r>
            <a:r>
              <a:rPr lang="en-US" sz="1200" dirty="0" smtClean="0"/>
              <a:t> </a:t>
            </a:r>
            <a:r>
              <a:rPr lang="en-US" sz="1200" dirty="0" err="1" smtClean="0"/>
              <a:t>বহু</a:t>
            </a:r>
            <a:r>
              <a:rPr lang="en-US" sz="1200" dirty="0" smtClean="0"/>
              <a:t> </a:t>
            </a:r>
            <a:r>
              <a:rPr lang="en-US" sz="1200" dirty="0" err="1" smtClean="0"/>
              <a:t>মাধ্যম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যার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সাতে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ব্যবহারকারী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যোগাযোগ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করতে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পারে</a:t>
            </a:r>
            <a:r>
              <a:rPr lang="en-US" sz="1200" baseline="0" dirty="0" smtClean="0"/>
              <a:t>।</a:t>
            </a:r>
            <a:r>
              <a:rPr lang="en-US" sz="1200" dirty="0" smtClean="0"/>
              <a:t>  </a:t>
            </a:r>
            <a:r>
              <a:rPr lang="bn-BD" sz="1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 গেমস, শিক্ষামূলক সফটওয়্যার বা ওয়েব পেজ এসবই হচ্ছে ইন্টারঅ্যাকটিভ মাল্টিমিডিয়া । </a:t>
            </a:r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43642-DF32-4D3E-A223-B6F2D68F491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3901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43642-DF32-4D3E-A223-B6F2D68F491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9635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43642-DF32-4D3E-A223-B6F2D68F491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9561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43642-DF32-4D3E-A223-B6F2D68F491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3301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43642-DF32-4D3E-A223-B6F2D68F491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3032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43642-DF32-4D3E-A223-B6F2D68F491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7902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43642-DF32-4D3E-A223-B6F2D68F491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33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43642-DF32-4D3E-A223-B6F2D68F491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4091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43642-DF32-4D3E-A223-B6F2D68F491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0593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43642-DF32-4D3E-A223-B6F2D68F491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2626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43642-DF32-4D3E-A223-B6F2D68F491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2549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43642-DF32-4D3E-A223-B6F2D68F491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2784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43642-DF32-4D3E-A223-B6F2D68F491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6735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43642-DF32-4D3E-A223-B6F2D68F491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4655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US" sz="1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1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1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1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1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সমন্বিত</a:t>
            </a:r>
            <a:r>
              <a:rPr lang="en-US" sz="1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রুপকে</a:t>
            </a:r>
            <a:r>
              <a:rPr lang="en-US" sz="1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1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বলে?সম্ভাব্য</a:t>
            </a:r>
            <a:r>
              <a:rPr lang="en-US" sz="1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1200" b="1" smtClean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1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endParaRPr lang="en-US" sz="1200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43642-DF32-4D3E-A223-B6F2D68F491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928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43642-DF32-4D3E-A223-B6F2D68F491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867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 শিক্ষক</a:t>
            </a:r>
            <a:r>
              <a:rPr lang="bn-IN" baseline="0" dirty="0" smtClean="0"/>
              <a:t> শিক্ষার্থীদের কাছে প্রশ্ন করতে পারেন -১।</a:t>
            </a:r>
            <a:r>
              <a:rPr lang="bn-IN" dirty="0" smtClean="0"/>
              <a:t>মাল্টিমিডিয়া</a:t>
            </a:r>
            <a:r>
              <a:rPr lang="bn-IN" baseline="0" dirty="0" smtClean="0"/>
              <a:t> কাকে বলে? সম্ভাব্য উত্তর: বহু মাধ্যমের ব্যবহার করাই হলো </a:t>
            </a:r>
            <a:r>
              <a:rPr lang="bn-IN" dirty="0" smtClean="0"/>
              <a:t>মাল্টিমিডিয়া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43642-DF32-4D3E-A223-B6F2D68F491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9350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43642-DF32-4D3E-A223-B6F2D68F491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9809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তারবিহ</a:t>
            </a:r>
            <a:r>
              <a:rPr lang="en-US" sz="1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ীন</a:t>
            </a:r>
            <a:r>
              <a:rPr lang="en-US" sz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bn-IN" sz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সংকেত প্রক্রিয়াকরন, মুভি দেখা ইত্যাদি </a:t>
            </a:r>
            <a:r>
              <a:rPr lang="bn-IN" altLang="en-US" sz="1200" b="1" dirty="0" smtClean="0">
                <a:ln/>
                <a:solidFill>
                  <a:srgbClr val="0D0D3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ইন্টারঅ্যাকটিভ মাল্টিমিডিয়া অথ্যৎ</a:t>
            </a:r>
            <a:r>
              <a:rPr lang="bn-IN" altLang="en-US" sz="1200" b="1" baseline="0" dirty="0" smtClean="0">
                <a:ln/>
                <a:solidFill>
                  <a:srgbClr val="0D0D3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এটি মন একটা বহু মাধ্যম যার সাথে ব্যবহার কারী যোগাযোগ করতে পারে</a:t>
            </a:r>
            <a:endParaRPr lang="en-US" sz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43642-DF32-4D3E-A223-B6F2D68F491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8212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/>
              <a:t>ইন্টারঅ্যাকটিভ</a:t>
            </a:r>
            <a:r>
              <a:rPr lang="en-US" sz="1200" dirty="0" smtClean="0"/>
              <a:t> </a:t>
            </a:r>
            <a:r>
              <a:rPr lang="en-US" sz="1200" dirty="0" err="1" smtClean="0"/>
              <a:t>মাল্টিমিডিয়া</a:t>
            </a:r>
            <a:r>
              <a:rPr lang="en-US" sz="1200" dirty="0" smtClean="0"/>
              <a:t> </a:t>
            </a:r>
            <a:r>
              <a:rPr lang="en-US" sz="1200" dirty="0" err="1" smtClean="0"/>
              <a:t>হল</a:t>
            </a:r>
            <a:r>
              <a:rPr lang="en-US" sz="1200" dirty="0" smtClean="0"/>
              <a:t> </a:t>
            </a:r>
            <a:r>
              <a:rPr lang="en-US" sz="1200" dirty="0" err="1" smtClean="0"/>
              <a:t>সেই</a:t>
            </a:r>
            <a:r>
              <a:rPr lang="en-US" sz="1200" dirty="0" smtClean="0"/>
              <a:t> </a:t>
            </a:r>
            <a:r>
              <a:rPr lang="en-US" sz="1200" dirty="0" err="1" smtClean="0"/>
              <a:t>বহু</a:t>
            </a:r>
            <a:r>
              <a:rPr lang="en-US" sz="1200" dirty="0" smtClean="0"/>
              <a:t> </a:t>
            </a:r>
            <a:r>
              <a:rPr lang="en-US" sz="1200" dirty="0" err="1" smtClean="0"/>
              <a:t>মাধ্যম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যার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সাতে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ব্যবহারকারী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যোগাযোগ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করতে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পারে</a:t>
            </a:r>
            <a:r>
              <a:rPr lang="en-US" sz="1200" baseline="0" dirty="0" smtClean="0"/>
              <a:t>।</a:t>
            </a:r>
            <a:r>
              <a:rPr lang="en-US" sz="1200" dirty="0" smtClean="0"/>
              <a:t>  </a:t>
            </a:r>
            <a:r>
              <a:rPr lang="bn-BD" sz="1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 গেমস, শিক্ষামূলক সফটওয়্যার বা ওয়েব পেজ এসবই হচ্ছে ইন্টারঅ্যাকটিভ মাল্টিমিডিয়া । </a:t>
            </a:r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43642-DF32-4D3E-A223-B6F2D68F491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1448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ছবিগুলোর মধ্যে কোনগুলো মাল্টিমিডিয়া ২টি করে কারন লিখ। সম্ভাব্য উত্তরঃ ওয়েব পেজ, ভিডিও গেম, ভিডিও টিভি</a:t>
            </a:r>
            <a:r>
              <a:rPr lang="bn-IN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কারন এগুলোত বর্ণ, চিত্র, শব্দের ব্যবহার রয়েছে।</a:t>
            </a:r>
            <a:endParaRPr lang="en-US" sz="1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43642-DF32-4D3E-A223-B6F2D68F491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237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8B58C-EC66-4FC6-BF56-22E6E32BAF25}" type="datetimeFigureOut">
              <a:rPr lang="en-US" smtClean="0"/>
              <a:t>9/8/2016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51BCE-E419-4201-BDD6-CBE38D33A98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8001000" y="3602038"/>
            <a:ext cx="46038" cy="46037"/>
          </a:xfrm>
        </p:spPr>
        <p:txBody>
          <a:bodyPr/>
          <a:lstStyle>
            <a:lvl1pPr>
              <a:defRPr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defRPr>
            </a:lvl1pPr>
            <a:lvl2pPr>
              <a:defRPr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defRPr>
            </a:lvl2pPr>
            <a:lvl3pPr>
              <a:defRPr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defRPr>
            </a:lvl3pPr>
            <a:lvl4pPr>
              <a:defRPr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defRPr>
            </a:lvl4pPr>
            <a:lvl5pPr>
              <a:defRPr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916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8B58C-EC66-4FC6-BF56-22E6E32BAF25}" type="datetimeFigureOut">
              <a:rPr lang="en-US" smtClean="0"/>
              <a:t>9/8/2016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51BCE-E419-4201-BDD6-CBE38D33A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84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8B58C-EC66-4FC6-BF56-22E6E32BAF25}" type="datetimeFigureOut">
              <a:rPr lang="en-US" smtClean="0"/>
              <a:t>9/8/2016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51BCE-E419-4201-BDD6-CBE38D33A98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8001000" y="3602038"/>
            <a:ext cx="46038" cy="46037"/>
          </a:xfrm>
        </p:spPr>
        <p:txBody>
          <a:bodyPr/>
          <a:lstStyle>
            <a:lvl1pPr>
              <a:defRPr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defRPr>
            </a:lvl1pPr>
            <a:lvl2pPr>
              <a:defRPr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defRPr>
            </a:lvl2pPr>
            <a:lvl3pPr>
              <a:defRPr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defRPr>
            </a:lvl3pPr>
            <a:lvl4pPr>
              <a:defRPr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defRPr>
            </a:lvl4pPr>
            <a:lvl5pPr>
              <a:defRPr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401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8B58C-EC66-4FC6-BF56-22E6E32BAF25}" type="datetimeFigureOut">
              <a:rPr lang="en-US" smtClean="0"/>
              <a:t>9/8/2016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51BCE-E419-4201-BDD6-CBE38D33A98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8001000" y="3602038"/>
            <a:ext cx="46038" cy="46037"/>
          </a:xfrm>
        </p:spPr>
        <p:txBody>
          <a:bodyPr/>
          <a:lstStyle>
            <a:lvl1pPr>
              <a:defRPr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defRPr>
            </a:lvl1pPr>
            <a:lvl2pPr>
              <a:defRPr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defRPr>
            </a:lvl2pPr>
            <a:lvl3pPr>
              <a:defRPr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defRPr>
            </a:lvl3pPr>
            <a:lvl4pPr>
              <a:defRPr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defRPr>
            </a:lvl4pPr>
            <a:lvl5pPr>
              <a:defRPr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168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8B58C-EC66-4FC6-BF56-22E6E32BAF25}" type="datetimeFigureOut">
              <a:rPr lang="en-US" smtClean="0"/>
              <a:t>9/8/2016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51BCE-E419-4201-BDD6-CBE38D33A98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8001000" y="3602038"/>
            <a:ext cx="46038" cy="46037"/>
          </a:xfrm>
        </p:spPr>
        <p:txBody>
          <a:bodyPr/>
          <a:lstStyle>
            <a:lvl1pPr>
              <a:defRPr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defRPr>
            </a:lvl1pPr>
            <a:lvl2pPr>
              <a:defRPr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defRPr>
            </a:lvl2pPr>
            <a:lvl3pPr>
              <a:defRPr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defRPr>
            </a:lvl3pPr>
            <a:lvl4pPr>
              <a:defRPr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defRPr>
            </a:lvl4pPr>
            <a:lvl5pPr>
              <a:defRPr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040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8B58C-EC66-4FC6-BF56-22E6E32BAF25}" type="datetimeFigureOut">
              <a:rPr lang="en-US" smtClean="0"/>
              <a:t>9/8/2016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51BCE-E419-4201-BDD6-CBE38D33A98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8001000" y="3602038"/>
            <a:ext cx="46038" cy="46037"/>
          </a:xfrm>
        </p:spPr>
        <p:txBody>
          <a:bodyPr/>
          <a:lstStyle>
            <a:lvl1pPr>
              <a:defRPr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defRPr>
            </a:lvl1pPr>
            <a:lvl2pPr>
              <a:defRPr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defRPr>
            </a:lvl2pPr>
            <a:lvl3pPr>
              <a:defRPr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defRPr>
            </a:lvl3pPr>
            <a:lvl4pPr>
              <a:defRPr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defRPr>
            </a:lvl4pPr>
            <a:lvl5pPr>
              <a:defRPr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31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8B58C-EC66-4FC6-BF56-22E6E32BAF25}" type="datetimeFigureOut">
              <a:rPr lang="en-US" smtClean="0"/>
              <a:t>9/8/2016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51BCE-E419-4201-BDD6-CBE38D33A98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6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576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gif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gif"/><Relationship Id="rId5" Type="http://schemas.openxmlformats.org/officeDocument/2006/relationships/image" Target="../media/image11.jpeg"/><Relationship Id="rId4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295400" y="381000"/>
            <a:ext cx="6324600" cy="914400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50" normalizeH="0" baseline="0" noProof="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নির্দেশনা</a:t>
            </a:r>
            <a:r>
              <a:rPr kumimoji="0" lang="en-US" sz="4800" b="1" i="0" u="none" strike="noStrike" kern="1200" cap="none" spc="50" normalizeH="0" baseline="0" noProof="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4800" b="1" i="0" u="none" strike="noStrike" kern="1200" cap="none" spc="50" normalizeH="0" baseline="0" noProof="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স্লাইড</a:t>
            </a:r>
            <a:endParaRPr kumimoji="0" lang="en-US" sz="4800" b="1" i="0" u="none" strike="noStrike" kern="1200" cap="none" spc="50" normalizeH="0" baseline="0" noProof="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1219200" y="1752600"/>
            <a:ext cx="6705600" cy="29718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Slide Note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যুক্ত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করা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হয়েছে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শ্রেণিকক্ষে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পাঠদানের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পূর্বে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Slide Note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দেখে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নিতে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পারেন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bn-B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এবং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F5 </a:t>
            </a:r>
            <a:r>
              <a:rPr kumimoji="0" lang="bn-B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চেপে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পাঠটি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bn-B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উপস্থাপন শুরু করতে পারেন। পাশাপাশি আপনার নিজস্ব চিন্তা-চেতনা কনটেন্টকে আরো বেশী ফলপ্রসু করবে আশা করি...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C66FCC38-D8E5-458E-A332-B72E943C4E97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71600" y="5029200"/>
            <a:ext cx="5943600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বি:দ্র: এই পাঠ শুরু করার পূর্বে শিক্ষকের পাঠ্যপুস্তকের সাথে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Content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টি মিলিয়ে নেওয়া উচিত।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59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5189" y="432890"/>
            <a:ext cx="86966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সরাসরি সম্প্রচার কাজে ব্যবহৃত ইলেক্ট্রনিক্স যন্ত্রটি মাল্টিমিডিয়া নামে পরিচিত। </a:t>
            </a:r>
            <a:endParaRPr lang="en-US" sz="2800" dirty="0"/>
          </a:p>
        </p:txBody>
      </p:sp>
      <p:pic>
        <p:nvPicPr>
          <p:cNvPr id="7" name="Picture 6" descr="video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986" y="2301551"/>
            <a:ext cx="2691494" cy="240522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915893" y="2452255"/>
            <a:ext cx="2860447" cy="2727304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ঘর, বাসাবাড়ি, অফিস – আদালত, ওয়েবসাইড থেকে আমরা অনুষ্ঠান গুলো দেখতে পাই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ight Arrow 1"/>
          <p:cNvSpPr/>
          <p:nvPr/>
        </p:nvSpPr>
        <p:spPr>
          <a:xfrm rot="4478643">
            <a:off x="4034506" y="1326176"/>
            <a:ext cx="1525746" cy="42500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589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3"/>
          <p:cNvSpPr>
            <a:spLocks/>
          </p:cNvSpPr>
          <p:nvPr/>
        </p:nvSpPr>
        <p:spPr bwMode="auto">
          <a:xfrm>
            <a:off x="0" y="-41275"/>
            <a:ext cx="9240838" cy="6899275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4 h 6899275"/>
              <a:gd name="T4" fmla="*/ 4620419 w 9240838"/>
              <a:gd name="T5" fmla="*/ 6899275 h 6899275"/>
              <a:gd name="T6" fmla="*/ 9240838 w 9240838"/>
              <a:gd name="T7" fmla="*/ 3449734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28600" y="228600"/>
            <a:ext cx="8763000" cy="640080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4" descr="projector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36713"/>
            <a:ext cx="2389188" cy="179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Picture15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647825"/>
            <a:ext cx="2919413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886200" y="3429000"/>
            <a:ext cx="2209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ল্যাপটপ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990600" y="3352800"/>
            <a:ext cx="1855789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প্রজেক্টর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6" descr="Slide Pictu -2 (9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630363"/>
            <a:ext cx="2514600" cy="174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6934200" y="3352800"/>
            <a:ext cx="2209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কম্পিউটার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2057400" y="441325"/>
            <a:ext cx="4349750" cy="7397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n-BD" sz="4000" b="1" dirty="0">
                <a:latin typeface="NikoshBAN" pitchFamily="2" charset="0"/>
                <a:cs typeface="NikoshBAN" pitchFamily="2" charset="0"/>
              </a:rPr>
              <a:t> মাল্টিমিডিয়ার মাধ্যমসমুহ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1066800" y="5791200"/>
            <a:ext cx="2209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টেলিভিশন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10025"/>
            <a:ext cx="2389189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086224"/>
            <a:ext cx="2233613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733800" y="5715000"/>
            <a:ext cx="2514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ট্যাবলেট ফোন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086223"/>
            <a:ext cx="25146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6629400" y="5715000"/>
            <a:ext cx="1295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সিনেমা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694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4" grpId="0"/>
      <p:bldP spid="17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695575" y="472997"/>
            <a:ext cx="46826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মাল্টিমিডিয়ার </a:t>
            </a:r>
            <a:r>
              <a:rPr lang="bn-BD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</a:t>
            </a:r>
            <a:r>
              <a:rPr lang="bn-IN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ধান মাধ্যমসমূহ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868" y="1716276"/>
            <a:ext cx="4504792" cy="2667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4993559" y="2634188"/>
            <a:ext cx="24201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bn-BD" sz="2800" b="1" dirty="0" smtClean="0"/>
              <a:t>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বাংলাদেশ গড়ার জন্য আমরা কাজ করে যাবো।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    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4408" y="2518119"/>
            <a:ext cx="24704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১</a:t>
            </a:r>
            <a:r>
              <a:rPr lang="en-US" sz="3200" b="1" dirty="0" smtClean="0"/>
              <a:t>।</a:t>
            </a:r>
            <a:r>
              <a:rPr lang="en-US" sz="3600" b="1" dirty="0" smtClean="0"/>
              <a:t>বর্ণ </a:t>
            </a:r>
            <a:r>
              <a:rPr lang="en-US" sz="3600" b="1" dirty="0" err="1" smtClean="0"/>
              <a:t>বা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টেক্সট</a:t>
            </a:r>
            <a:endParaRPr lang="en-US" sz="3600" b="1" dirty="0"/>
          </a:p>
        </p:txBody>
      </p:sp>
      <p:sp>
        <p:nvSpPr>
          <p:cNvPr id="3" name="Right Arrow 2"/>
          <p:cNvSpPr/>
          <p:nvPr/>
        </p:nvSpPr>
        <p:spPr>
          <a:xfrm>
            <a:off x="2475918" y="2535712"/>
            <a:ext cx="1223890" cy="5029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741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8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96918" y="522691"/>
            <a:ext cx="2740072" cy="646331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গ্রাফিক্স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67345" y="5675300"/>
            <a:ext cx="8629452" cy="461665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মুদ্রণ ও প্রকাশনায়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গ্রাফিক্স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ডিজাইনে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 ব্যবহার শুরু হয় ১৯৯০ এর দশকে।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02875"/>
            <a:ext cx="4461163" cy="31124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329"/>
            <a:ext cx="1553239" cy="8267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954" y="1902875"/>
            <a:ext cx="4442278" cy="31154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0743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4575995" y="1843732"/>
            <a:ext cx="38264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1673" y="5801957"/>
            <a:ext cx="8922327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2400" b="1" dirty="0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ভিডিও এক ধরনের  চলমান গ্রাফিক্স। টিভি,</a:t>
            </a:r>
            <a:r>
              <a:rPr lang="bn-IN" sz="2400" b="1" dirty="0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হোম ভিডিও, সকল ক্ষেত্রেই এর ব্যবহার ব্যাপক।</a:t>
            </a:r>
            <a:endParaRPr lang="en-US" sz="2400" b="1" dirty="0">
              <a:blipFill>
                <a:blip r:embed="rId4"/>
                <a:tile tx="0" ty="0" sx="100000" sy="100000" flip="none" algn="tl"/>
              </a:blip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78729" y="471065"/>
            <a:ext cx="24661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7030A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ভিডিও </a:t>
            </a:r>
            <a:endParaRPr lang="en-US" sz="4800" dirty="0">
              <a:solidFill>
                <a:srgbClr val="7030A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158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880" y="1427480"/>
            <a:ext cx="3105945" cy="254965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74889" y="180535"/>
            <a:ext cx="3107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অডিও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/>
          </a:p>
        </p:txBody>
      </p:sp>
      <p:pic>
        <p:nvPicPr>
          <p:cNvPr id="6" name="Content Placeholder 4" descr="micro phone7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768" y="1427480"/>
            <a:ext cx="2879611" cy="25496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564199" y="4362271"/>
            <a:ext cx="82750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b="1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শব্দ বা অডিও রের্কড , সম্পাদনা ইত্যাদি ক্ষেত্রে সারা দুনিয়া এখন  কম্পিউটারের উপর র্নিভর করে।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76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154546" y="1267160"/>
            <a:ext cx="3136275" cy="523003"/>
          </a:xfrm>
          <a:prstGeom prst="rect">
            <a:avLst/>
          </a:prstGeom>
          <a:solidFill>
            <a:srgbClr val="0070C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BD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 </a:t>
            </a:r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উপকর</a:t>
            </a:r>
            <a:r>
              <a:rPr lang="bn-IN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ণ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হিসেবে</a:t>
            </a:r>
            <a:endParaRPr lang="en-US" sz="2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828" y="2196369"/>
            <a:ext cx="2825518" cy="24142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203913" y="5054758"/>
            <a:ext cx="2781300" cy="523220"/>
          </a:xfrm>
          <a:prstGeom prst="rect">
            <a:avLst/>
          </a:prstGeom>
          <a:solidFill>
            <a:srgbClr val="0070C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BD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ডিজিটাল কনটেন্ট</a:t>
            </a:r>
            <a:endParaRPr lang="en-US" sz="2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5774184" y="5035642"/>
            <a:ext cx="3266784" cy="523220"/>
          </a:xfrm>
          <a:prstGeom prst="rect">
            <a:avLst/>
          </a:prstGeom>
          <a:solidFill>
            <a:srgbClr val="0070C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BD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প্রযুক্তিতে</a:t>
            </a:r>
            <a:endParaRPr lang="en-US" sz="2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856" y="2196370"/>
            <a:ext cx="2913972" cy="2414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083706" y="5025514"/>
            <a:ext cx="2600325" cy="557212"/>
          </a:xfrm>
          <a:prstGeom prst="rect">
            <a:avLst/>
          </a:prstGeom>
          <a:solidFill>
            <a:srgbClr val="0070C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মাল্টিমিডিয়ার ক্লাস</a:t>
            </a:r>
            <a:endParaRPr lang="en-AU" sz="2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28786" y="337733"/>
            <a:ext cx="6650060" cy="523220"/>
          </a:xfrm>
          <a:prstGeom prst="rect">
            <a:avLst/>
          </a:prstGeom>
          <a:solidFill>
            <a:srgbClr val="0070C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প্রযুক্তিতে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মাল্টিমিডিয়ার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2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9" t="939"/>
          <a:stretch/>
        </p:blipFill>
        <p:spPr>
          <a:xfrm>
            <a:off x="442175" y="2196370"/>
            <a:ext cx="2659126" cy="241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780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663714"/>
            <a:ext cx="4930312" cy="707886"/>
          </a:xfrm>
          <a:prstGeom prst="rect">
            <a:avLst/>
          </a:prstGeom>
        </p:spPr>
        <p:txBody>
          <a:bodyPr wrap="square">
            <a:prstTxWarp prst="textStop">
              <a:avLst/>
            </a:prstTxWarp>
            <a:spAutoFit/>
          </a:bodyPr>
          <a:lstStyle/>
          <a:p>
            <a:r>
              <a:rPr lang="bn-BD" sz="40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মাল্টিমিডিয়া সফটওয়্যার:-</a:t>
            </a:r>
            <a:endParaRPr lang="en-US" sz="4000" b="1" dirty="0">
              <a:ln>
                <a:solidFill>
                  <a:schemeClr val="accent1">
                    <a:lumMod val="75000"/>
                  </a:schemeClr>
                </a:solidFill>
              </a:ln>
              <a:blipFill>
                <a:blip r:embed="rId3"/>
                <a:tile tx="0" ty="0" sx="100000" sy="100000" flip="none" algn="tl"/>
              </a:blip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5704" y="5334000"/>
            <a:ext cx="8503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b="1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বাংলাদেশে  মাল্টিমিডিয়া প্রস্তুত  হওয়া কেবল শুরু হয়েছে।</a:t>
            </a:r>
            <a:endParaRPr lang="en-US" sz="3600" b="1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474" y="2209800"/>
            <a:ext cx="2724150" cy="18127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09800"/>
            <a:ext cx="3354904" cy="17640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497" y="2002436"/>
            <a:ext cx="1891383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42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0" y="990600"/>
            <a:ext cx="4495799" cy="449997"/>
          </a:xfrm>
          <a:prstGeom prst="rect">
            <a:avLst/>
          </a:prstGeom>
          <a:noFill/>
          <a:ln>
            <a:noFill/>
          </a:ln>
        </p:spPr>
        <p:txBody>
          <a:bodyPr wrap="square">
            <a:prstTxWarp prst="textTriangle">
              <a:avLst>
                <a:gd name="adj" fmla="val 0"/>
              </a:avLst>
            </a:prstTxWarp>
            <a:spAutoFit/>
          </a:bodyPr>
          <a:lstStyle/>
          <a:p>
            <a:r>
              <a:rPr lang="bn-BD" sz="4800" b="1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ডিজিটাল প্রকাশনা</a:t>
            </a:r>
            <a:endParaRPr lang="en-US" sz="4800" b="1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13397" y="5200471"/>
            <a:ext cx="516840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600" b="1" dirty="0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একুশ শতক অবশ্যই ডিজিটাল </a:t>
            </a:r>
          </a:p>
          <a:p>
            <a:r>
              <a:rPr lang="bn-BD" sz="3600" b="1" dirty="0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প্রকাশনার শতক হবে বাংলাদেশেও।</a:t>
            </a:r>
            <a:endParaRPr lang="en-US" sz="3600" b="1" dirty="0">
              <a:blipFill>
                <a:blip r:embed="rId3"/>
                <a:tile tx="0" ty="0" sx="100000" sy="100000" flip="none" algn="tl"/>
              </a:blip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15296"/>
            <a:ext cx="1853909" cy="24582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841529"/>
            <a:ext cx="3631979" cy="27204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0" y="1775322"/>
            <a:ext cx="217170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36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057400" y="381000"/>
            <a:ext cx="5257800" cy="669925"/>
          </a:xfrm>
          <a:prstGeom prst="rect">
            <a:avLst/>
          </a:prstGeom>
          <a:solidFill>
            <a:srgbClr val="0000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BD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বিনোদনের ক্ষেত্রে মাল্টিমিডিয়ার ব্যবহার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8" descr="images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43000"/>
            <a:ext cx="3276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5" descr="index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733800"/>
            <a:ext cx="3276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5" descr="Slide Pictu -2 (8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733800"/>
            <a:ext cx="4191000" cy="199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3" descr="images5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143000"/>
            <a:ext cx="4191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1600200" y="3124200"/>
            <a:ext cx="1762125" cy="557213"/>
          </a:xfrm>
          <a:prstGeom prst="rect">
            <a:avLst/>
          </a:prstGeom>
          <a:solidFill>
            <a:srgbClr val="0000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n-BD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চলচ্চিত্র নির্মাণ</a:t>
            </a:r>
            <a:endParaRPr lang="en-US" sz="2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5181600" y="3124200"/>
            <a:ext cx="3036888" cy="547688"/>
          </a:xfrm>
          <a:prstGeom prst="rect">
            <a:avLst/>
          </a:prstGeom>
          <a:solidFill>
            <a:srgbClr val="0000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n-BD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টেলিভিশনের জন্য অনুষ্ঠান</a:t>
            </a:r>
            <a:endParaRPr lang="en-US" sz="2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5410200" y="5791200"/>
            <a:ext cx="2720975" cy="547688"/>
          </a:xfrm>
          <a:prstGeom prst="rect">
            <a:avLst/>
          </a:prstGeom>
          <a:solidFill>
            <a:srgbClr val="0000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n-BD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কম্পিউটার গেমস তৈরি</a:t>
            </a:r>
            <a:endParaRPr lang="en-US" sz="2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1676400" y="5867400"/>
            <a:ext cx="1428750" cy="547688"/>
          </a:xfrm>
          <a:prstGeom prst="rect">
            <a:avLst/>
          </a:prstGeom>
          <a:solidFill>
            <a:srgbClr val="0000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n-BD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সংবাদ পাঠ</a:t>
            </a:r>
            <a:endParaRPr lang="en-US" sz="2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70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3199" y="941696"/>
            <a:ext cx="4655024" cy="76427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4800" dirty="0" smtClean="0">
                <a:ln w="57150">
                  <a:solidFill>
                    <a:srgbClr val="231E42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C00000"/>
                    </a:gs>
                    <a:gs pos="50000">
                      <a:srgbClr val="002060"/>
                    </a:gs>
                    <a:gs pos="100000">
                      <a:srgbClr val="C0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700" dirty="0">
              <a:ln w="57150">
                <a:solidFill>
                  <a:srgbClr val="231E42"/>
                </a:solidFill>
                <a:prstDash val="solid"/>
                <a:miter lim="800000"/>
              </a:ln>
              <a:gradFill flip="none" rotWithShape="1">
                <a:gsLst>
                  <a:gs pos="0">
                    <a:srgbClr val="C00000"/>
                  </a:gs>
                  <a:gs pos="50000">
                    <a:srgbClr val="002060"/>
                  </a:gs>
                  <a:gs pos="100000">
                    <a:srgbClr val="C00000"/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C66FCC38-D8E5-458E-A332-B72E943C4E97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893" y="2714296"/>
            <a:ext cx="3511636" cy="263372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9334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057400" y="382588"/>
            <a:ext cx="5257800" cy="608012"/>
          </a:xfrm>
          <a:prstGeom prst="rect">
            <a:avLst/>
          </a:prstGeom>
          <a:solidFill>
            <a:srgbClr val="FF99CC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বিজ্ঞাপনের কাজে মাল্টিমিডিয়ার ব্যবহার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65915" y="1371600"/>
            <a:ext cx="3606086" cy="1666961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>
              <a:solidFill>
                <a:srgbClr val="000000"/>
              </a:solidFill>
              <a:latin typeface="Arial" charset="0"/>
              <a:cs typeface="Vrinda" pitchFamily="2" charset="0"/>
            </a:endParaRPr>
          </a:p>
        </p:txBody>
      </p:sp>
      <p:pic>
        <p:nvPicPr>
          <p:cNvPr id="4" name="Picture 10" descr="NC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886200"/>
            <a:ext cx="3810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5943600" y="5961063"/>
            <a:ext cx="2255838" cy="547687"/>
          </a:xfrm>
          <a:prstGeom prst="rect">
            <a:avLst/>
          </a:prstGeom>
          <a:solidFill>
            <a:srgbClr val="FF99CC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n-BD" sz="28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ডিজিটাল  বিজ্ঞাপন</a:t>
            </a:r>
            <a:endParaRPr lang="en-US" sz="2800" b="1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905000" y="3276600"/>
            <a:ext cx="2032000" cy="485775"/>
          </a:xfrm>
          <a:prstGeom prst="rect">
            <a:avLst/>
          </a:prstGeom>
          <a:solidFill>
            <a:srgbClr val="FF99CC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n-BD" sz="24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টেলিভিশন বিজ্ঞাপন</a:t>
            </a:r>
            <a:endParaRPr lang="en-US" sz="2400" b="1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images (4)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604" y="1371600"/>
            <a:ext cx="3411596" cy="16669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5334000" y="3200400"/>
            <a:ext cx="2971800" cy="576263"/>
          </a:xfrm>
          <a:prstGeom prst="rect">
            <a:avLst/>
          </a:prstGeom>
          <a:solidFill>
            <a:srgbClr val="FF99CC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প্রশিক্ষণ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কেন্দ্রে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বিনোদন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60813"/>
            <a:ext cx="3810000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1828800" y="5943600"/>
            <a:ext cx="1614488" cy="547688"/>
          </a:xfrm>
          <a:prstGeom prst="rect">
            <a:avLst/>
          </a:prstGeom>
          <a:solidFill>
            <a:srgbClr val="FF99CC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n-BD" sz="28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গাড়ী চালনায়</a:t>
            </a:r>
            <a:endParaRPr lang="en-US" sz="2800" b="1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456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8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98068" y="462496"/>
            <a:ext cx="22846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গেমস হিসাবে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000250"/>
            <a:ext cx="3810000" cy="2857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97597" y="5212659"/>
            <a:ext cx="59490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</a:t>
            </a:r>
            <a:r>
              <a:rPr lang="bn-BD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গেম</a:t>
            </a:r>
            <a:r>
              <a:rPr lang="bn-IN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গুলোতে মাল্টিমিডিয়ার ব্যপক ব্যবহার রয়েছে।</a:t>
            </a:r>
            <a:endParaRPr lang="bn-BD" sz="2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43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4771" y="565525"/>
            <a:ext cx="25827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এনিমেশন হিসাবে  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641" y="1740634"/>
            <a:ext cx="4330979" cy="296981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344861" y="4854193"/>
            <a:ext cx="42851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এনিমেশন</a:t>
            </a:r>
            <a:r>
              <a:rPr lang="bn-IN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দ্বিমাত্রিক বা ত্রিমাত্রিক হতো পারে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5701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5240" y="1870272"/>
            <a:ext cx="86237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আভিধানিক অর্থে মাল্টিমিডিয়া অর্থ  কি?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মাধ্যম (খ) বিনিময়    গ) বহুমাধ্যম  (ঘ)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মিডিয়া</a:t>
            </a:r>
          </a:p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মাল্টিমিডিয়ার মিডিয়া নয় কোনটি?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বর্ণ  (খ) চিত্র  (গ) শব্দ </a:t>
            </a:r>
            <a:r>
              <a:rPr lang="en-AU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(ঘ) বিদ্যুৎ</a:t>
            </a:r>
          </a:p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মাল্টিমিডিয়া হলো-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(i)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বর্ণ   </a:t>
            </a:r>
            <a:r>
              <a:rPr lang="en-AU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(ii)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চিত্র      </a:t>
            </a:r>
            <a:r>
              <a:rPr lang="en-AU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(iii)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শব্দ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নিচের কোনটি সঠিক?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AU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(খ) </a:t>
            </a:r>
            <a:r>
              <a:rPr lang="en-AU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AU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(গ)  </a:t>
            </a:r>
            <a:r>
              <a:rPr lang="en-AU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ii,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iii  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(ঘ)</a:t>
            </a:r>
            <a:r>
              <a:rPr lang="en-AU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i, ii, iii</a:t>
            </a:r>
            <a:endParaRPr lang="en-AU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6-Point Star 7"/>
          <p:cNvSpPr/>
          <p:nvPr/>
        </p:nvSpPr>
        <p:spPr>
          <a:xfrm>
            <a:off x="2535382" y="-73109"/>
            <a:ext cx="4502727" cy="1814946"/>
          </a:xfrm>
          <a:prstGeom prst="star6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bn-BD" sz="7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39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51280" y="430792"/>
            <a:ext cx="43368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72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7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3078539"/>
            <a:ext cx="93268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bn-BD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মাল্টিমিডিয়া ব্যবহারের প্রয়োজনীয়তা আছে কী? </a:t>
            </a:r>
            <a:r>
              <a:rPr lang="bn-BD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তোমার </a:t>
            </a:r>
            <a:r>
              <a:rPr lang="bn-BD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উত্তরের স্বপক্ষে যুক্তি দাও। </a:t>
            </a:r>
            <a:endParaRPr lang="en-US" sz="4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65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66FCC38-D8E5-458E-A332-B72E943C4E97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990600" y="381000"/>
            <a:ext cx="7543800" cy="5943600"/>
          </a:xfrm>
          <a:custGeom>
            <a:avLst/>
            <a:gdLst>
              <a:gd name="connsiteX0" fmla="*/ 0 w 8305800"/>
              <a:gd name="connsiteY0" fmla="*/ 0 h 6019800"/>
              <a:gd name="connsiteX1" fmla="*/ 8305800 w 8305800"/>
              <a:gd name="connsiteY1" fmla="*/ 0 h 6019800"/>
              <a:gd name="connsiteX2" fmla="*/ 8305800 w 8305800"/>
              <a:gd name="connsiteY2" fmla="*/ 6019800 h 6019800"/>
              <a:gd name="connsiteX3" fmla="*/ 0 w 8305800"/>
              <a:gd name="connsiteY3" fmla="*/ 6019800 h 6019800"/>
              <a:gd name="connsiteX4" fmla="*/ 0 w 8305800"/>
              <a:gd name="connsiteY4" fmla="*/ 0 h 6019800"/>
              <a:gd name="connsiteX0" fmla="*/ 228600 w 8305800"/>
              <a:gd name="connsiteY0" fmla="*/ 0 h 6019800"/>
              <a:gd name="connsiteX1" fmla="*/ 8305800 w 8305800"/>
              <a:gd name="connsiteY1" fmla="*/ 0 h 6019800"/>
              <a:gd name="connsiteX2" fmla="*/ 8305800 w 8305800"/>
              <a:gd name="connsiteY2" fmla="*/ 6019800 h 6019800"/>
              <a:gd name="connsiteX3" fmla="*/ 0 w 8305800"/>
              <a:gd name="connsiteY3" fmla="*/ 6019800 h 6019800"/>
              <a:gd name="connsiteX4" fmla="*/ 228600 w 8305800"/>
              <a:gd name="connsiteY4" fmla="*/ 0 h 6019800"/>
              <a:gd name="connsiteX0" fmla="*/ 685800 w 8305800"/>
              <a:gd name="connsiteY0" fmla="*/ 457200 h 6019800"/>
              <a:gd name="connsiteX1" fmla="*/ 8305800 w 8305800"/>
              <a:gd name="connsiteY1" fmla="*/ 0 h 6019800"/>
              <a:gd name="connsiteX2" fmla="*/ 8305800 w 8305800"/>
              <a:gd name="connsiteY2" fmla="*/ 6019800 h 6019800"/>
              <a:gd name="connsiteX3" fmla="*/ 0 w 8305800"/>
              <a:gd name="connsiteY3" fmla="*/ 6019800 h 6019800"/>
              <a:gd name="connsiteX4" fmla="*/ 685800 w 8305800"/>
              <a:gd name="connsiteY4" fmla="*/ 457200 h 6019800"/>
              <a:gd name="connsiteX0" fmla="*/ 990600 w 8305800"/>
              <a:gd name="connsiteY0" fmla="*/ 914400 h 6019800"/>
              <a:gd name="connsiteX1" fmla="*/ 8305800 w 8305800"/>
              <a:gd name="connsiteY1" fmla="*/ 0 h 6019800"/>
              <a:gd name="connsiteX2" fmla="*/ 8305800 w 8305800"/>
              <a:gd name="connsiteY2" fmla="*/ 6019800 h 6019800"/>
              <a:gd name="connsiteX3" fmla="*/ 0 w 8305800"/>
              <a:gd name="connsiteY3" fmla="*/ 6019800 h 6019800"/>
              <a:gd name="connsiteX4" fmla="*/ 990600 w 8305800"/>
              <a:gd name="connsiteY4" fmla="*/ 914400 h 601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05800" h="6019800">
                <a:moveTo>
                  <a:pt x="990600" y="914400"/>
                </a:moveTo>
                <a:lnTo>
                  <a:pt x="8305800" y="0"/>
                </a:lnTo>
                <a:lnTo>
                  <a:pt x="8305800" y="6019800"/>
                </a:lnTo>
                <a:lnTo>
                  <a:pt x="0" y="6019800"/>
                </a:lnTo>
                <a:lnTo>
                  <a:pt x="990600" y="914400"/>
                </a:lnTo>
                <a:close/>
              </a:path>
            </a:pathLst>
          </a:custGeom>
          <a:solidFill>
            <a:schemeClr val="bg1"/>
          </a:solidFill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dirty="0" smtClean="0">
              <a:solidFill>
                <a:srgbClr val="002060"/>
              </a:solidFill>
            </a:endParaRPr>
          </a:p>
        </p:txBody>
      </p:sp>
      <p:sp>
        <p:nvSpPr>
          <p:cNvPr id="7" name="Slide Number Placeholder 2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2D526A-0068-4395-B3A7-78E6BA1B306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2" descr="C:\Users\SMART\Desktop\munni\Bappea23201102171297919606_goodbye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47800"/>
            <a:ext cx="5981700" cy="50460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600200" y="335340"/>
            <a:ext cx="6096000" cy="156966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156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66FCC38-D8E5-458E-A332-B72E943C4E97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3" name="Slide Number Placeholder 2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2D526A-0068-4395-B3A7-78E6BA1B306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19400" y="143470"/>
            <a:ext cx="36824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54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5400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3570982"/>
            <a:ext cx="8763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এবং কন্টেন্ট সম্পাদক হিসেবে যাঁদের নির্দেশনা, পরামর্শ ও তত্ত্বাবধানে এই মডেল কন্টেন্ট সমৃদ্ধ হয়েছে তারা হলেন-  </a:t>
            </a:r>
            <a:endParaRPr lang="en-US" sz="3200" dirty="0">
              <a:solidFill>
                <a:srgbClr val="005426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2275582"/>
            <a:ext cx="876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3399"/>
                </a:solidFill>
                <a:latin typeface="Nikosh" pitchFamily="2" charset="0"/>
                <a:cs typeface="Nikosh" pitchFamily="2" charset="0"/>
              </a:rPr>
              <a:t>শিক্ষান্ত্রণালয়, মাউশি, এনসিটিবি ও এটুআই-এর সংশ্লিষ্ট কর্মকর্তাবৃন্দ </a:t>
            </a:r>
            <a:endParaRPr lang="en-US" sz="3600" dirty="0">
              <a:solidFill>
                <a:srgbClr val="003399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4876800"/>
            <a:ext cx="8305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জনাব মোঃ কবির হোসেন  সহকারী অধ্যাপক, টিটিসি, ঢাকা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জনাব মির্জা মোঃ দিদারুল আনাম প্রভাষক, টিটিসি, ঢাকা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জনাব মোঃ আহসানূল আরেফিন চৌধুরী সহকারী অধ্যাপক, টিটিসি, ঢাকা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64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033516" y="457200"/>
            <a:ext cx="6653284" cy="852985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Plain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bn-BD" sz="4400" b="1" i="0" u="none" strike="noStrike" kern="1200" cap="none" spc="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পরিচিতি </a:t>
            </a:r>
            <a:endParaRPr kumimoji="0" lang="en-US" sz="4400" b="1" i="0" u="none" strike="noStrike" kern="1200" cap="none" spc="0" normalizeH="0" baseline="0" noProof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5" name="Content Placeholder 8" descr="Untit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4" t="6720" r="16713" b="13893"/>
          <a:stretch>
            <a:fillRect/>
          </a:stretch>
        </p:blipFill>
        <p:spPr>
          <a:xfrm>
            <a:off x="191071" y="140941"/>
            <a:ext cx="1676400" cy="18847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313897" y="2921116"/>
            <a:ext cx="4136411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লাভলী</a:t>
            </a:r>
            <a:r>
              <a:rPr lang="en-US" sz="2800" dirty="0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মল্লিক</a:t>
            </a:r>
            <a:endParaRPr lang="bn-BD" sz="2800" dirty="0" smtClean="0">
              <a:ln>
                <a:solidFill>
                  <a:schemeClr val="tx1"/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800" dirty="0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800" dirty="0" smtClean="0">
              <a:ln>
                <a:solidFill>
                  <a:schemeClr val="tx1"/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বৈটপুর</a:t>
            </a:r>
            <a:r>
              <a:rPr lang="en-US" sz="2800" dirty="0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এম,ইউ</a:t>
            </a:r>
            <a:r>
              <a:rPr lang="en-US" sz="2800" dirty="0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2800" dirty="0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800" dirty="0" smtClean="0">
              <a:ln>
                <a:solidFill>
                  <a:schemeClr val="tx1"/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বাগেরহাট</a:t>
            </a:r>
            <a:r>
              <a:rPr lang="en-US" sz="2800" dirty="0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2800" dirty="0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।</a:t>
            </a:r>
            <a:endParaRPr lang="bn-BD" sz="2800" dirty="0" smtClean="0">
              <a:ln>
                <a:solidFill>
                  <a:schemeClr val="tx1"/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মোবাইল নং-০১৭১২৪০৪১২৩</a:t>
            </a:r>
          </a:p>
          <a:p>
            <a:pPr algn="ctr"/>
            <a:r>
              <a:rPr lang="en-US" sz="2400" dirty="0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lovelymollick@gmail.com</a:t>
            </a:r>
            <a:endParaRPr lang="en-US" sz="2800" dirty="0" smtClean="0">
              <a:ln>
                <a:solidFill>
                  <a:schemeClr val="tx1"/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24400" y="3040597"/>
            <a:ext cx="3733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বিষয়: তথ্য ও যোগাযোগ প্রযুক্তি</a:t>
            </a:r>
          </a:p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শ্রেণি  :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নবম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অধ্যায় :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পঞ্চম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প্রয়োগক্ষেত্র</a:t>
            </a:r>
            <a:endParaRPr lang="bn-BD" sz="28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সময়   : ৫০ মিনিট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419600" y="1752600"/>
            <a:ext cx="0" cy="44196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572000" y="2667000"/>
            <a:ext cx="0" cy="28956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267200" y="2667000"/>
            <a:ext cx="0" cy="28956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C66FCC38-D8E5-458E-A332-B72E943C4E9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8616" y="4516604"/>
            <a:ext cx="842066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buClrTx/>
              <a:buSzTx/>
              <a:buNone/>
            </a:pPr>
            <a:r>
              <a:rPr lang="en-US" altLang="en-US" sz="4400" b="1" dirty="0" err="1" smtClean="0">
                <a:ln/>
                <a:solidFill>
                  <a:srgbClr val="0D0D3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ভিডিওটি</a:t>
            </a:r>
            <a:r>
              <a:rPr lang="en-US" altLang="en-US" sz="4400" b="1" dirty="0" smtClean="0">
                <a:ln/>
                <a:solidFill>
                  <a:srgbClr val="0D0D3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400" b="1" dirty="0" err="1" smtClean="0">
                <a:ln/>
                <a:solidFill>
                  <a:srgbClr val="0D0D3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altLang="en-US" sz="4400" b="1" dirty="0" smtClean="0">
                <a:ln/>
                <a:solidFill>
                  <a:srgbClr val="0D0D3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400" b="1" dirty="0" err="1" smtClean="0">
                <a:ln/>
                <a:solidFill>
                  <a:srgbClr val="0D0D3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altLang="en-US" sz="4400" b="1" dirty="0" smtClean="0">
                <a:ln/>
                <a:solidFill>
                  <a:srgbClr val="0D0D3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400" b="1" dirty="0" err="1" smtClean="0">
                <a:ln/>
                <a:solidFill>
                  <a:srgbClr val="0D0D3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altLang="en-US" sz="4400" b="1" dirty="0" smtClean="0">
                <a:ln/>
                <a:solidFill>
                  <a:srgbClr val="0D0D3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400" b="1" dirty="0" err="1" smtClean="0">
                <a:ln/>
                <a:solidFill>
                  <a:srgbClr val="0D0D3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altLang="en-US" sz="4400" b="1" dirty="0" smtClean="0">
                <a:ln/>
                <a:solidFill>
                  <a:srgbClr val="0D0D3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400" b="1" dirty="0" err="1" smtClean="0">
                <a:ln/>
                <a:solidFill>
                  <a:srgbClr val="0D0D3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পারলে</a:t>
            </a:r>
            <a:r>
              <a:rPr lang="en-US" altLang="en-US" sz="4400" b="1" dirty="0">
                <a:ln/>
                <a:solidFill>
                  <a:srgbClr val="0D0D3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400" b="1" dirty="0" smtClean="0">
                <a:ln/>
                <a:solidFill>
                  <a:srgbClr val="0D0D3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altLang="en-US" sz="4400" b="1" dirty="0" err="1" smtClean="0">
                <a:ln/>
                <a:solidFill>
                  <a:srgbClr val="0D0D3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altLang="en-US" sz="4400" b="1" dirty="0" smtClean="0">
                <a:ln/>
                <a:solidFill>
                  <a:srgbClr val="0D0D3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altLang="en-US" sz="4400" b="1" dirty="0" err="1" smtClean="0">
                <a:ln/>
                <a:solidFill>
                  <a:srgbClr val="0D0D3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altLang="en-US" sz="4400" b="1" dirty="0" smtClean="0">
                <a:ln/>
                <a:solidFill>
                  <a:srgbClr val="0D0D3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400" b="1" dirty="0" err="1" smtClean="0">
                <a:ln/>
                <a:solidFill>
                  <a:srgbClr val="0D0D3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আলোচ্য</a:t>
            </a:r>
            <a:r>
              <a:rPr lang="en-US" altLang="en-US" sz="4400" b="1" dirty="0" smtClean="0">
                <a:ln/>
                <a:solidFill>
                  <a:srgbClr val="0D0D3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400" b="1" dirty="0" err="1" smtClean="0">
                <a:ln/>
                <a:solidFill>
                  <a:srgbClr val="0D0D3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altLang="en-US" sz="4400" b="1" dirty="0" smtClean="0">
                <a:ln/>
                <a:solidFill>
                  <a:srgbClr val="0D0D3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400" b="1" dirty="0" err="1" smtClean="0">
                <a:ln/>
                <a:solidFill>
                  <a:srgbClr val="0D0D3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altLang="en-US" sz="4400" b="1" dirty="0" smtClean="0">
                <a:ln/>
                <a:solidFill>
                  <a:srgbClr val="0D0D3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400" b="1" dirty="0" err="1" smtClean="0">
                <a:ln/>
                <a:solidFill>
                  <a:srgbClr val="0D0D3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altLang="en-US" sz="4400" b="1" dirty="0" smtClean="0">
                <a:ln/>
                <a:solidFill>
                  <a:srgbClr val="0D0D3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400" b="1" dirty="0" err="1" smtClean="0">
                <a:ln/>
                <a:solidFill>
                  <a:srgbClr val="0D0D3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altLang="en-US" sz="4400" b="1" dirty="0" smtClean="0">
                <a:ln/>
                <a:solidFill>
                  <a:srgbClr val="0D0D3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altLang="en-US" sz="4400" b="1" dirty="0">
              <a:ln/>
              <a:solidFill>
                <a:srgbClr val="0D0D3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24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79" y="888645"/>
            <a:ext cx="6919553" cy="5014232"/>
          </a:xfrm>
          <a:prstGeom prst="rect">
            <a:avLst/>
          </a:prstGeom>
          <a:ln w="28575">
            <a:noFill/>
          </a:ln>
        </p:spPr>
      </p:pic>
      <p:grpSp>
        <p:nvGrpSpPr>
          <p:cNvPr id="2" name="Group 1"/>
          <p:cNvGrpSpPr/>
          <p:nvPr/>
        </p:nvGrpSpPr>
        <p:grpSpPr>
          <a:xfrm>
            <a:off x="1272209" y="1260274"/>
            <a:ext cx="5584704" cy="4339988"/>
            <a:chOff x="235779" y="716936"/>
            <a:chExt cx="4924856" cy="433998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779" y="716936"/>
              <a:ext cx="4924856" cy="4339988"/>
            </a:xfrm>
            <a:prstGeom prst="rect">
              <a:avLst/>
            </a:prstGeom>
            <a:ln w="28575">
              <a:solidFill>
                <a:srgbClr val="C00000"/>
              </a:solidFill>
            </a:ln>
          </p:spPr>
        </p:pic>
        <p:sp>
          <p:nvSpPr>
            <p:cNvPr id="4" name="Rectangle 3"/>
            <p:cNvSpPr/>
            <p:nvPr/>
          </p:nvSpPr>
          <p:spPr>
            <a:xfrm>
              <a:off x="850006" y="2311008"/>
              <a:ext cx="3580326" cy="9233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>
              <a:prstTxWarp prst="textWave1">
                <a:avLst/>
              </a:prstTxWarp>
              <a:spAutoFit/>
            </a:bodyPr>
            <a:lstStyle/>
            <a:p>
              <a:r>
                <a:rPr lang="bn-BD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মাল্টিমিডিয়া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20420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3760" y="2033902"/>
            <a:ext cx="43529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6338" y="2977961"/>
            <a:ext cx="89476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মাল্টিমিডিয়ার </a:t>
            </a:r>
            <a:r>
              <a:rPr lang="bn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 </a:t>
            </a:r>
            <a:r>
              <a:rPr lang="bn-IN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মাধ্যমসমূহ বর্ণনা</a:t>
            </a:r>
            <a:r>
              <a:rPr lang="bn-BD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করতে </a:t>
            </a:r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Bevel 3"/>
          <p:cNvSpPr/>
          <p:nvPr/>
        </p:nvSpPr>
        <p:spPr>
          <a:xfrm>
            <a:off x="3626054" y="348924"/>
            <a:ext cx="2197062" cy="940768"/>
          </a:xfrm>
          <a:prstGeom prst="bevel">
            <a:avLst>
              <a:gd name="adj" fmla="val 3078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</a:p>
        </p:txBody>
      </p:sp>
    </p:spTree>
    <p:extLst>
      <p:ext uri="{BB962C8B-B14F-4D97-AF65-F5344CB8AC3E}">
        <p14:creationId xmlns:p14="http://schemas.microsoft.com/office/powerpoint/2010/main" val="319304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473960" y="542823"/>
            <a:ext cx="618243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buClrTx/>
              <a:buSzTx/>
              <a:buNone/>
            </a:pPr>
            <a:r>
              <a:rPr lang="en-US" altLang="en-US" sz="4400" b="1" dirty="0" smtClean="0">
                <a:ln/>
                <a:solidFill>
                  <a:srgbClr val="0D0D3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altLang="en-US" sz="4400" b="1" dirty="0" smtClean="0">
                <a:ln/>
                <a:solidFill>
                  <a:srgbClr val="0D0D3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bn-IN" altLang="en-US" sz="4400" b="1" dirty="0" smtClean="0">
                <a:ln/>
                <a:solidFill>
                  <a:srgbClr val="0D0D3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 বহুমিডিয়া  </a:t>
            </a:r>
            <a:r>
              <a:rPr lang="en-US" altLang="en-US" sz="4400" b="1" dirty="0" smtClean="0">
                <a:ln/>
                <a:solidFill>
                  <a:srgbClr val="0D0D3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altLang="en-US" sz="4400" b="1" dirty="0">
              <a:ln/>
              <a:solidFill>
                <a:srgbClr val="0D0D3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2012" y="5633453"/>
            <a:ext cx="87618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 dirty="0" smtClean="0">
                <a:ln/>
                <a:solidFill>
                  <a:srgbClr val="0D0D3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altLang="en-US" sz="2800" b="1" dirty="0" smtClean="0">
                <a:ln/>
                <a:solidFill>
                  <a:srgbClr val="0D0D3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মাল্টিমিডিয়াকে তার বহুমাত্রিকতা ও প্রোগ্রামিং ক্ষমতার জন্য বলা হচ্ছে ইন্টারঅ্যাকটিভ মাল্টিমিডিয়া।</a:t>
            </a:r>
            <a:endParaRPr lang="en-US" altLang="en-US" sz="2800" b="1" dirty="0">
              <a:ln/>
              <a:solidFill>
                <a:srgbClr val="0D0D3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30450" y="1710746"/>
            <a:ext cx="2191555" cy="6393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08000" y="1583140"/>
            <a:ext cx="8170216" cy="4931423"/>
            <a:chOff x="508000" y="1583140"/>
            <a:chExt cx="8170216" cy="4931423"/>
          </a:xfrm>
        </p:grpSpPr>
        <p:grpSp>
          <p:nvGrpSpPr>
            <p:cNvPr id="4" name="Group 3"/>
            <p:cNvGrpSpPr/>
            <p:nvPr/>
          </p:nvGrpSpPr>
          <p:grpSpPr>
            <a:xfrm>
              <a:off x="508000" y="1583140"/>
              <a:ext cx="8170216" cy="4931423"/>
              <a:chOff x="508000" y="1583140"/>
              <a:chExt cx="8170216" cy="4931423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893" r="802"/>
              <a:stretch/>
            </p:blipFill>
            <p:spPr>
              <a:xfrm>
                <a:off x="508000" y="1583140"/>
                <a:ext cx="8062794" cy="4474760"/>
              </a:xfrm>
              <a:prstGeom prst="rect">
                <a:avLst/>
              </a:prstGeom>
            </p:spPr>
          </p:pic>
          <p:sp>
            <p:nvSpPr>
              <p:cNvPr id="2" name="Rectangle 1"/>
              <p:cNvSpPr/>
              <p:nvPr/>
            </p:nvSpPr>
            <p:spPr>
              <a:xfrm>
                <a:off x="940158" y="2859110"/>
                <a:ext cx="1596980" cy="7727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sz="24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তারবিহ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ীন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মাল্টিমিডিয়া</a:t>
                </a:r>
                <a:endParaRPr lang="en-US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938010" y="3925910"/>
                <a:ext cx="1596980" cy="7727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sz="24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তারসহ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মাল্টিমিডিয়া</a:t>
                </a:r>
                <a:endParaRPr lang="en-US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6617603" y="3313875"/>
                <a:ext cx="1596980" cy="90825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sz="24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সংকেত প্রক্রিয়াকরন</a:t>
                </a:r>
                <a:endParaRPr lang="en-US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7081236" y="5741831"/>
                <a:ext cx="1596980" cy="7727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sz="24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মুভি দেখা</a:t>
                </a:r>
                <a:endParaRPr lang="en-US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12" name="Rectangle 11"/>
            <p:cNvSpPr/>
            <p:nvPr/>
          </p:nvSpPr>
          <p:spPr>
            <a:xfrm>
              <a:off x="3281968" y="1684985"/>
              <a:ext cx="2152919" cy="7727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9089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2340275" y="671048"/>
            <a:ext cx="4224298" cy="646331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ইন্টারঅ্যাকটিভ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5940" y="2004686"/>
            <a:ext cx="3760275" cy="3044985"/>
          </a:xfrm>
          <a:prstGeom prst="rect">
            <a:avLst/>
          </a:prstGeom>
          <a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066" y="2004687"/>
            <a:ext cx="3725851" cy="30449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7096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857" y="1234332"/>
            <a:ext cx="2435743" cy="23383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477" y="4189446"/>
            <a:ext cx="3113520" cy="18428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56" y="1234332"/>
            <a:ext cx="2257998" cy="23383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768" y="1234332"/>
            <a:ext cx="2973199" cy="23511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639" y="3944390"/>
            <a:ext cx="2275859" cy="22758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507498" y="245657"/>
            <a:ext cx="2612469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3773" y="6209751"/>
            <a:ext cx="88164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ছবিগুলোর মধ্যে কোনগুলো মাল্টিমিডিয়া ২টি করে কারণ লেখ।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13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1532</TotalTime>
  <Words>709</Words>
  <Application>Microsoft Office PowerPoint</Application>
  <PresentationFormat>On-screen Show (4:3)</PresentationFormat>
  <Paragraphs>153</Paragraphs>
  <Slides>26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global it</dc:creator>
  <cp:lastModifiedBy>User</cp:lastModifiedBy>
  <cp:revision>151</cp:revision>
  <dcterms:created xsi:type="dcterms:W3CDTF">2015-11-10T03:53:21Z</dcterms:created>
  <dcterms:modified xsi:type="dcterms:W3CDTF">2016-09-08T07:12:09Z</dcterms:modified>
</cp:coreProperties>
</file>